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59" r:id="rId7"/>
    <p:sldId id="260" r:id="rId8"/>
    <p:sldId id="263" r:id="rId9"/>
    <p:sldId id="267" r:id="rId10"/>
    <p:sldId id="268" r:id="rId11"/>
    <p:sldId id="265" r:id="rId12"/>
    <p:sldId id="266" r:id="rId13"/>
    <p:sldId id="269" r:id="rId14"/>
    <p:sldId id="264" r:id="rId15"/>
  </p:sldIdLst>
  <p:sldSz cx="12192000" cy="6858000"/>
  <p:notesSz cx="6858000" cy="9144000"/>
  <p:defaultTextStyle>
    <a:defPPr>
      <a:defRPr lang="en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97" d="100"/>
          <a:sy n="97" d="100"/>
        </p:scale>
        <p:origin x="12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A5184-3DFD-D74D-A7C6-6913684944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662239-4E47-2049-A2C1-C0033817B0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198E20-7F08-0147-A2B7-23E9A4670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672B2-2E4B-8C48-9371-6D88A700B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E4782B-B3A9-7543-814A-A26B8B7A2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181579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E542F-6689-3449-BF4B-58A4F3A19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AF2AF0-54CF-9846-A59A-D6BF7215C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EADAF-F5EB-034B-9FC7-7190E299E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D8E17-6EC0-A941-BD72-BC547C3BC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FA9DE-02AA-E145-944B-6143C877E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230806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C1BCE91-6FD5-7540-B6FF-484FE4BC3B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B3C3A4-B8CA-6F4A-B9E4-A209078941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ADA5AD-571B-454F-B9CA-96B92E3E4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1208E3-FCE4-7D4D-A0E2-54EF83D48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E34D81-99A7-1843-87C6-143D8791F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8602413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3BA6B-8521-FE43-8311-2A391F7BF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200CB-9C15-614C-A4BB-A1C4DF6DC0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DA559-4071-094A-BEDC-48321E75F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524595-A928-8142-A64E-699D41499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C6306-B842-014A-BC0C-7561C7AA0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1080487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2B7F-B312-FA43-B903-AD344501D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FCF4B-E3DB-E141-A1D0-3A00512F92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F262DF-2DE2-7B47-8376-546F818115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D4B60E-58DD-6B40-A69D-5CC05989A9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194532-48A9-7F41-B642-E4460D9B3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3044232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4BD02-47CE-7C42-B108-AEAD9E9B8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BD5B1-BB3D-9342-B607-5BCC7AE6ED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939C3F-4B2C-334B-BFBB-E7D480AC7E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1B8497-4CF0-7449-872D-2A43F421C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466947-DB3E-A54E-AF35-5B4B25BC2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327F2B-4D11-594D-B669-53A295537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63674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D0873-6E98-9845-9816-2C80E4F75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D9AAC-F957-AE4F-878F-6033708214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B1E072-C283-CC4E-B02B-DAF741F9E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15B630-2070-8045-B4E4-761BE8243D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F3D453-D248-A545-92E0-1332E4CD6A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038D8A-7B23-5042-ACE5-4917DC06F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E4D69E-7F5A-E045-9C8E-16B31C3A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85F700-BCCA-0549-B085-3B1EC3960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535320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9C083-3BB8-874C-8891-A0AD26D2B1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C70A2D-C3F7-B447-8DD7-2469FEDDC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9216CF-AC2C-B342-9B20-5D8C74156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B0F1D0-004E-CB49-9582-87988ED1D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187412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4DCDFA-2B9C-8F43-BAAD-7A9F6F9A9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D1ABB2-D2E9-B245-B2C6-3FAE27EAB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AD2D5E-C113-0442-9F63-BAA7276A3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3207230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D0E36-EA9C-E74A-9454-D3A51705A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9671BD-ABD4-6A4D-843D-9A678D7352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CB79AE-DB84-C740-B8DB-72393F64FD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1A799D-0E6B-894D-9EC3-872EF330A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605B7F-5479-ED45-A177-9E57D03F82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911FA1-D531-F348-9132-DBFE32B67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4051008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E18BA-9853-8F4A-9BA1-C90ED87C7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CDE44B-8A4C-9A49-9F91-150409819A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37F0B9-317B-D149-B304-A6532AB160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B757D-1AD8-8B4C-88C5-6A73A62795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9DE595-7CA2-AD41-A1A4-2BD9522B3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6A1DBE-C819-2D47-B7FB-C68785DC0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1271170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8C5E32-456F-0946-BE6C-4CC367FD0B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0B369-48B1-F041-96B8-D8933C3EB9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72DBE-232C-6646-9AE8-49B5E2BD2C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AF18F-D01C-D84C-B81C-2F3D893E21E7}" type="datetimeFigureOut">
              <a:rPr lang="en-DE" smtClean="0"/>
              <a:t>29/12/2021</a:t>
            </a:fld>
            <a:endParaRPr lang="en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F63117-1CBB-D149-91F2-D8B539B4C6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BC507-CABB-A64D-AC66-4A3DE3E8E0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F63B1A-EF29-AB4C-82B9-5AB91341A008}" type="slidenum">
              <a:rPr lang="en-DE" smtClean="0"/>
              <a:t>‹#›</a:t>
            </a:fld>
            <a:endParaRPr lang="en-DE"/>
          </a:p>
        </p:txBody>
      </p:sp>
    </p:spTree>
    <p:extLst>
      <p:ext uri="{BB962C8B-B14F-4D97-AF65-F5344CB8AC3E}">
        <p14:creationId xmlns:p14="http://schemas.microsoft.com/office/powerpoint/2010/main" val="2862638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D2CEA9-3160-A441-A9AB-10335C18B3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306" y="383746"/>
            <a:ext cx="9144000" cy="2387600"/>
          </a:xfrm>
        </p:spPr>
        <p:txBody>
          <a:bodyPr>
            <a:normAutofit/>
          </a:bodyPr>
          <a:lstStyle/>
          <a:p>
            <a:r>
              <a:rPr lang="en-DE" sz="4000" b="1" i="1" dirty="0">
                <a:latin typeface="Trebuchet MS" panose="020B0703020202090204" pitchFamily="34" charset="0"/>
              </a:rPr>
              <a:t>Performance benchmark</a:t>
            </a:r>
            <a:br>
              <a:rPr lang="en-DE" sz="4000" b="1" i="1" dirty="0">
                <a:latin typeface="Trebuchet MS" panose="020B0703020202090204" pitchFamily="34" charset="0"/>
              </a:rPr>
            </a:br>
            <a:br>
              <a:rPr lang="en-DE" sz="4000" b="1" i="1" dirty="0">
                <a:latin typeface="Trebuchet MS" panose="020B0703020202090204" pitchFamily="34" charset="0"/>
              </a:rPr>
            </a:br>
            <a:endParaRPr lang="en-DE" sz="4000" b="1" i="1" dirty="0">
              <a:latin typeface="Trebuchet MS" panose="020B070302020209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3A95AD-9AB0-DA44-AEFB-8943F53392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DE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676C3112-FDC3-D74B-9B55-7D89D07E7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4392" y="5349875"/>
            <a:ext cx="4007608" cy="1124379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895B62EF-A94E-8044-A800-4A2CE177C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6373" y="4680164"/>
            <a:ext cx="2533135" cy="21109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5E9D25-C21D-304E-8973-7BAE9A9268ED}"/>
              </a:ext>
            </a:extLst>
          </p:cNvPr>
          <p:cNvSpPr txBox="1"/>
          <p:nvPr/>
        </p:nvSpPr>
        <p:spPr>
          <a:xfrm>
            <a:off x="290653" y="5650454"/>
            <a:ext cx="31480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My implementation</a:t>
            </a:r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64DACB89-70BD-9746-9433-9F6D5CA530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1533" y="5531064"/>
            <a:ext cx="762000" cy="762000"/>
          </a:xfrm>
          <a:prstGeom prst="rect">
            <a:avLst/>
          </a:prstGeom>
        </p:spPr>
      </p:pic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20799598-C3B2-224E-81D1-0A4EAE7E6D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8615" y="5531064"/>
            <a:ext cx="762000" cy="762000"/>
          </a:xfrm>
          <a:prstGeom prst="rect">
            <a:avLst/>
          </a:prstGeom>
        </p:spPr>
      </p:pic>
      <p:pic>
        <p:nvPicPr>
          <p:cNvPr id="18" name="Picture 17" descr="A close up of a speedometer&#10;&#10;Description automatically generated with medium confidence">
            <a:extLst>
              <a:ext uri="{FF2B5EF4-FFF2-40B4-BE49-F238E27FC236}">
                <a16:creationId xmlns:a16="http://schemas.microsoft.com/office/drawing/2014/main" id="{C630E82D-3545-C849-8381-D6BCFF8918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54255" y="1885139"/>
            <a:ext cx="4330137" cy="216506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758779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A79D-6BC9-3741-A10C-9B00FA5B4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dirty="0"/>
              <a:t>Varying no. of</a:t>
            </a:r>
            <a:r>
              <a:rPr lang="en-DE" sz="2400" dirty="0"/>
              <a:t> hidden layers with </a:t>
            </a:r>
            <a:r>
              <a:rPr lang="en-US" sz="2400" dirty="0"/>
              <a:t>500</a:t>
            </a:r>
            <a:r>
              <a:rPr lang="en-DE" sz="2400" dirty="0"/>
              <a:t> nodes</a:t>
            </a:r>
            <a:r>
              <a:rPr lang="en-US" sz="2400" dirty="0"/>
              <a:t> each</a:t>
            </a:r>
            <a:endParaRPr lang="en-US" sz="25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3AA5E1-7610-1540-8697-8DDE5CF1AFBA}"/>
              </a:ext>
            </a:extLst>
          </p:cNvPr>
          <p:cNvSpPr txBox="1"/>
          <p:nvPr/>
        </p:nvSpPr>
        <p:spPr>
          <a:xfrm>
            <a:off x="5250106" y="586822"/>
            <a:ext cx="610674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XOR Gate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895A1F8-907D-4067-BEA3-32039CA760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46" y="1952226"/>
            <a:ext cx="5791702" cy="465622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F50A771-1C5E-4A57-9CD0-6E75759954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207" y="2756097"/>
            <a:ext cx="5505781" cy="3597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67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0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4334256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3B25A0-0311-CF48-BD95-FFF21280D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3822192" cy="1344975"/>
          </a:xfrm>
        </p:spPr>
        <p:txBody>
          <a:bodyPr>
            <a:normAutofit/>
          </a:bodyPr>
          <a:lstStyle/>
          <a:p>
            <a:r>
              <a:rPr lang="en-DE" sz="3600">
                <a:solidFill>
                  <a:schemeClr val="bg1"/>
                </a:solidFill>
              </a:rPr>
              <a:t>Digit classification</a:t>
            </a:r>
            <a:br>
              <a:rPr lang="en-DE" sz="3600">
                <a:solidFill>
                  <a:schemeClr val="bg1"/>
                </a:solidFill>
              </a:rPr>
            </a:br>
            <a:r>
              <a:rPr lang="en-DE" sz="3600">
                <a:solidFill>
                  <a:schemeClr val="bg1"/>
                </a:solidFill>
              </a:rPr>
              <a:t>MNIST</a:t>
            </a:r>
          </a:p>
        </p:txBody>
      </p:sp>
      <p:cxnSp>
        <p:nvCxnSpPr>
          <p:cNvPr id="18" name="Straight Connector 12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4088" y="2050687"/>
            <a:ext cx="3685032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FCC80-56E0-E04C-86F2-A39CADC08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10" y="2121763"/>
            <a:ext cx="3822192" cy="3773010"/>
          </a:xfrm>
        </p:spPr>
        <p:txBody>
          <a:bodyPr>
            <a:normAutofit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Input size = 28x28=784 </a:t>
            </a:r>
          </a:p>
          <a:p>
            <a:r>
              <a:rPr lang="en-DE" sz="2000" dirty="0">
                <a:solidFill>
                  <a:schemeClr val="bg1"/>
                </a:solidFill>
              </a:rPr>
              <a:t>Training size = 60,000</a:t>
            </a:r>
          </a:p>
          <a:p>
            <a:r>
              <a:rPr lang="en-DE" sz="2000" dirty="0">
                <a:solidFill>
                  <a:schemeClr val="bg1"/>
                </a:solidFill>
              </a:rPr>
              <a:t>Batch size = 1875</a:t>
            </a:r>
          </a:p>
          <a:p>
            <a:r>
              <a:rPr lang="en-DE" sz="2000" dirty="0">
                <a:solidFill>
                  <a:schemeClr val="bg1"/>
                </a:solidFill>
              </a:rPr>
              <a:t>nBatches = 32</a:t>
            </a:r>
          </a:p>
          <a:p>
            <a:r>
              <a:rPr lang="en-DE" sz="2000" dirty="0">
                <a:solidFill>
                  <a:schemeClr val="bg1"/>
                </a:solidFill>
              </a:rPr>
              <a:t>Output size = 10</a:t>
            </a:r>
          </a:p>
        </p:txBody>
      </p:sp>
      <p:pic>
        <p:nvPicPr>
          <p:cNvPr id="6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CA17F80-1A47-924A-BA82-4C5C41E3F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0716" y="976481"/>
            <a:ext cx="6596652" cy="474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40702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96443-F63E-4E49-9A26-9AB6E8D28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Multi-layered Neural network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29ED8C-A4A7-2344-83EB-255D42087384}"/>
              </a:ext>
            </a:extLst>
          </p:cNvPr>
          <p:cNvSpPr txBox="1"/>
          <p:nvPr/>
        </p:nvSpPr>
        <p:spPr>
          <a:xfrm>
            <a:off x="4038600" y="4884873"/>
            <a:ext cx="7188199" cy="129209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Activation functions: Sigmoid and </a:t>
            </a:r>
            <a:r>
              <a:rPr lang="en-US" dirty="0" err="1"/>
              <a:t>Softmax</a:t>
            </a:r>
            <a:endParaRPr lang="en-US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Loss: MSE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SGD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nEpochs</a:t>
            </a:r>
            <a:r>
              <a:rPr lang="en-US" dirty="0"/>
              <a:t> = 10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Learning rate = 0.5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B3A61677-8B60-7741-BD8C-EF3AC6F53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6385" y="541657"/>
            <a:ext cx="5973291" cy="3942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9776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A79D-6BC9-3741-A10C-9B00FA5B4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DE" sz="2600" dirty="0">
                <a:solidFill>
                  <a:srgbClr val="FFFFFF"/>
                </a:solidFill>
              </a:rPr>
              <a:t>3 hidden layers with varying number of nodes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C2BC6E-9FA4-D246-AF8C-FBD05AE6CABF}"/>
              </a:ext>
            </a:extLst>
          </p:cNvPr>
          <p:cNvSpPr txBox="1"/>
          <p:nvPr/>
        </p:nvSpPr>
        <p:spPr>
          <a:xfrm>
            <a:off x="6009991" y="130723"/>
            <a:ext cx="2410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Wall Timings </a:t>
            </a:r>
            <a:r>
              <a:rPr lang="en-DE"/>
              <a:t>in seconds</a:t>
            </a:r>
            <a:endParaRPr lang="en-D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B8FB31-4D30-2F47-BB4B-E60A025C8188}"/>
              </a:ext>
            </a:extLst>
          </p:cNvPr>
          <p:cNvSpPr txBox="1"/>
          <p:nvPr/>
        </p:nvSpPr>
        <p:spPr>
          <a:xfrm>
            <a:off x="2108886" y="5943600"/>
            <a:ext cx="214513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100" dirty="0"/>
              <a:t>MacOS 10.15.4</a:t>
            </a:r>
          </a:p>
          <a:p>
            <a:r>
              <a:rPr lang="en-GB" sz="1100" dirty="0"/>
              <a:t>I</a:t>
            </a:r>
            <a:r>
              <a:rPr lang="en-DE" sz="1100" dirty="0"/>
              <a:t>7 Quad core (6920 HQ) @ 2.9GHz</a:t>
            </a:r>
          </a:p>
          <a:p>
            <a:r>
              <a:rPr lang="en-DE" sz="1100" dirty="0"/>
              <a:t>16 GB LPDDR3 RAM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3AA5E1-7610-1540-8697-8DDE5CF1AFBA}"/>
              </a:ext>
            </a:extLst>
          </p:cNvPr>
          <p:cNvSpPr txBox="1"/>
          <p:nvPr/>
        </p:nvSpPr>
        <p:spPr>
          <a:xfrm>
            <a:off x="10913245" y="3893080"/>
            <a:ext cx="805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MNIST</a:t>
            </a:r>
            <a:endParaRPr lang="en-DE" dirty="0"/>
          </a:p>
        </p:txBody>
      </p:sp>
      <p:graphicFrame>
        <p:nvGraphicFramePr>
          <p:cNvPr id="13" name="Table 4">
            <a:extLst>
              <a:ext uri="{FF2B5EF4-FFF2-40B4-BE49-F238E27FC236}">
                <a16:creationId xmlns:a16="http://schemas.microsoft.com/office/drawing/2014/main" id="{8671E49A-86F8-4D0A-A4AB-023E925F76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5112490"/>
              </p:ext>
            </p:extLst>
          </p:nvPr>
        </p:nvGraphicFramePr>
        <p:xfrm>
          <a:off x="3597966" y="562484"/>
          <a:ext cx="7851740" cy="332665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23332">
                  <a:extLst>
                    <a:ext uri="{9D8B030D-6E8A-4147-A177-3AD203B41FA5}">
                      <a16:colId xmlns:a16="http://schemas.microsoft.com/office/drawing/2014/main" val="3387555451"/>
                    </a:ext>
                  </a:extLst>
                </a:gridCol>
                <a:gridCol w="921522">
                  <a:extLst>
                    <a:ext uri="{9D8B030D-6E8A-4147-A177-3AD203B41FA5}">
                      <a16:colId xmlns:a16="http://schemas.microsoft.com/office/drawing/2014/main" val="754117389"/>
                    </a:ext>
                  </a:extLst>
                </a:gridCol>
                <a:gridCol w="742859">
                  <a:extLst>
                    <a:ext uri="{9D8B030D-6E8A-4147-A177-3AD203B41FA5}">
                      <a16:colId xmlns:a16="http://schemas.microsoft.com/office/drawing/2014/main" val="3601965642"/>
                    </a:ext>
                  </a:extLst>
                </a:gridCol>
                <a:gridCol w="766002">
                  <a:extLst>
                    <a:ext uri="{9D8B030D-6E8A-4147-A177-3AD203B41FA5}">
                      <a16:colId xmlns:a16="http://schemas.microsoft.com/office/drawing/2014/main" val="2128066012"/>
                    </a:ext>
                  </a:extLst>
                </a:gridCol>
                <a:gridCol w="788795">
                  <a:extLst>
                    <a:ext uri="{9D8B030D-6E8A-4147-A177-3AD203B41FA5}">
                      <a16:colId xmlns:a16="http://schemas.microsoft.com/office/drawing/2014/main" val="465776798"/>
                    </a:ext>
                  </a:extLst>
                </a:gridCol>
                <a:gridCol w="1036410">
                  <a:extLst>
                    <a:ext uri="{9D8B030D-6E8A-4147-A177-3AD203B41FA5}">
                      <a16:colId xmlns:a16="http://schemas.microsoft.com/office/drawing/2014/main" val="281919622"/>
                    </a:ext>
                  </a:extLst>
                </a:gridCol>
                <a:gridCol w="1036410">
                  <a:extLst>
                    <a:ext uri="{9D8B030D-6E8A-4147-A177-3AD203B41FA5}">
                      <a16:colId xmlns:a16="http://schemas.microsoft.com/office/drawing/2014/main" val="2239837803"/>
                    </a:ext>
                  </a:extLst>
                </a:gridCol>
                <a:gridCol w="1036410">
                  <a:extLst>
                    <a:ext uri="{9D8B030D-6E8A-4147-A177-3AD203B41FA5}">
                      <a16:colId xmlns:a16="http://schemas.microsoft.com/office/drawing/2014/main" val="64983535"/>
                    </a:ext>
                  </a:extLst>
                </a:gridCol>
              </a:tblGrid>
              <a:tr h="108345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No. of params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Tf.keras</a:t>
                      </a:r>
                    </a:p>
                    <a:p>
                      <a:pPr algn="ctr" rtl="0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700%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Mine 1</a:t>
                      </a:r>
                    </a:p>
                    <a:p>
                      <a:pPr algn="ctr" rtl="0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100%%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Mine 2</a:t>
                      </a:r>
                    </a:p>
                    <a:p>
                      <a:pPr algn="ctr" rtl="0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PyTorch</a:t>
                      </a:r>
                    </a:p>
                    <a:p>
                      <a:pPr algn="ctr" rtl="0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650%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300" dirty="0">
                          <a:latin typeface="+mn-lt"/>
                        </a:rPr>
                        <a:t>Mine2/</a:t>
                      </a:r>
                    </a:p>
                    <a:p>
                      <a:pPr algn="ctr"/>
                      <a:r>
                        <a:rPr lang="en-DE" sz="1300" dirty="0">
                          <a:latin typeface="+mn-lt"/>
                        </a:rPr>
                        <a:t>Keras</a:t>
                      </a:r>
                    </a:p>
                  </a:txBody>
                  <a:tcPr marL="99473" marR="99473" marT="49737" marB="4973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300" dirty="0">
                          <a:latin typeface="+mn-lt"/>
                        </a:rPr>
                        <a:t>Mine2/</a:t>
                      </a:r>
                    </a:p>
                    <a:p>
                      <a:pPr algn="ctr"/>
                      <a:r>
                        <a:rPr lang="en-DE" sz="1300" dirty="0">
                          <a:latin typeface="+mn-lt"/>
                        </a:rPr>
                        <a:t>PyTorch</a:t>
                      </a:r>
                    </a:p>
                  </a:txBody>
                  <a:tcPr marL="99473" marR="99473" marT="49737" marB="4973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8690171"/>
                  </a:ext>
                </a:extLst>
              </a:tr>
              <a:tr h="3536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10,10,10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8,070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41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14.5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17.7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16.8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0.43170732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1.05357143</a:t>
                      </a: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2082629147"/>
                  </a:ext>
                </a:extLst>
              </a:tr>
              <a:tr h="3197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50,50,10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42,310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53.1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26.7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26.5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19.8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0.49905838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1.33838384</a:t>
                      </a: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2226108290"/>
                  </a:ext>
                </a:extLst>
              </a:tr>
              <a:tr h="34792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100,100,10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89,610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54.2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34.9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24.8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0.58166667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1.40725806</a:t>
                      </a: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1646269589"/>
                  </a:ext>
                </a:extLst>
              </a:tr>
              <a:tr h="4073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500,500,10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648,010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107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379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138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75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1.28971963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1.84</a:t>
                      </a: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2164020894"/>
                  </a:ext>
                </a:extLst>
              </a:tr>
              <a:tr h="4073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700,700,1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1,047,210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148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431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218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103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1.47297297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2.11650485</a:t>
                      </a: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1204847989"/>
                  </a:ext>
                </a:extLst>
              </a:tr>
              <a:tr h="4073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1000,1000,10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1,796,010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171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758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421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158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2.4619883</a:t>
                      </a:r>
                    </a:p>
                  </a:txBody>
                  <a:tcPr marL="3810" marR="3810" marT="3810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2.66455696</a:t>
                      </a:r>
                    </a:p>
                  </a:txBody>
                  <a:tcPr marL="3810" marR="3810" marT="3810" marB="0" anchor="ctr"/>
                </a:tc>
                <a:extLst>
                  <a:ext uri="{0D108BD9-81ED-4DB2-BD59-A6C34878D82A}">
                    <a16:rowId xmlns:a16="http://schemas.microsoft.com/office/drawing/2014/main" val="4164007832"/>
                  </a:ext>
                </a:extLst>
              </a:tr>
            </a:tbl>
          </a:graphicData>
        </a:graphic>
      </p:graphicFrame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40F4D5CB-1F33-4281-9191-39C0A4659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2545" y="4379033"/>
            <a:ext cx="3557546" cy="234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28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652E33-CDCE-9647-9010-EFC8C6A8C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DE" sz="5400" dirty="0"/>
              <a:t>Thoughts on parallelization</a:t>
            </a:r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E6B6125A-9027-4089-9AA8-F9400E24CC2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248" r="38420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7348B8C-5FF2-524E-AE36-363C4201FE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GB" sz="2200" dirty="0"/>
              <a:t>P</a:t>
            </a:r>
            <a:r>
              <a:rPr lang="en-DE" sz="2200" dirty="0"/>
              <a:t>arallelization over batch size is much better in TF and PyTorch.</a:t>
            </a:r>
          </a:p>
          <a:p>
            <a:r>
              <a:rPr lang="en-DE" sz="2200" dirty="0"/>
              <a:t>When increasing batchSize to 200 their performance was even faster than before with batchSize=32, increasing the difference further.</a:t>
            </a:r>
          </a:p>
          <a:p>
            <a:r>
              <a:rPr lang="en-DE" sz="2200" dirty="0"/>
              <a:t>Unfortunately, parallelizing over </a:t>
            </a:r>
            <a:r>
              <a:rPr lang="en-DE" sz="2200"/>
              <a:t>the samples in a batch doesn’t </a:t>
            </a:r>
            <a:r>
              <a:rPr lang="en-DE" sz="2200" dirty="0"/>
              <a:t>give me any advantage for some reason.</a:t>
            </a:r>
          </a:p>
          <a:p>
            <a:r>
              <a:rPr lang="en-DE" sz="2200" dirty="0"/>
              <a:t>If anything it makes it worse.</a:t>
            </a:r>
          </a:p>
          <a:p>
            <a:pPr marL="0" indent="0">
              <a:buNone/>
            </a:pPr>
            <a:endParaRPr lang="en-DE" sz="2200" dirty="0"/>
          </a:p>
        </p:txBody>
      </p:sp>
    </p:spTree>
    <p:extLst>
      <p:ext uri="{BB962C8B-B14F-4D97-AF65-F5344CB8AC3E}">
        <p14:creationId xmlns:p14="http://schemas.microsoft.com/office/powerpoint/2010/main" val="2346652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B25A0-0311-CF48-BD95-FFF21280D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DE" dirty="0"/>
              <a:t>Simulating logic gates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5FCC80-56E0-E04C-86F2-A39CADC08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DE" sz="2000" dirty="0"/>
              <a:t>4 sets of  inputs of size=2</a:t>
            </a:r>
          </a:p>
          <a:p>
            <a:r>
              <a:rPr lang="en-DE" sz="2000" dirty="0"/>
              <a:t>4 sets of single outputs of size=1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82B23DDD-06DA-9145-BDB7-299A6F2C5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6733" y="807593"/>
            <a:ext cx="4977588" cy="523956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2539438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D8121B-D45C-3346-BD83-1041292DB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en-DE">
                <a:solidFill>
                  <a:schemeClr val="bg1"/>
                </a:solidFill>
              </a:rPr>
              <a:t>Benchmark process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2026340"/>
            <a:ext cx="6095999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90E3B-5067-C440-9F26-3FED89A502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0" y="2288833"/>
            <a:ext cx="4800600" cy="3711571"/>
          </a:xfrm>
        </p:spPr>
        <p:txBody>
          <a:bodyPr>
            <a:normAutofit fontScale="92500" lnSpcReduction="20000"/>
          </a:bodyPr>
          <a:lstStyle/>
          <a:p>
            <a:r>
              <a:rPr lang="en-DE" sz="2000" dirty="0">
                <a:solidFill>
                  <a:schemeClr val="bg1"/>
                </a:solidFill>
              </a:rPr>
              <a:t>All models are generated programatically based on the no. of layers and activations functions requested for each layer.</a:t>
            </a:r>
          </a:p>
          <a:p>
            <a:r>
              <a:rPr lang="en-DE" sz="2000" dirty="0">
                <a:solidFill>
                  <a:schemeClr val="bg1"/>
                </a:solidFill>
              </a:rPr>
              <a:t>Initial weights and biases are generated using Keras and used for all other frameworks.</a:t>
            </a:r>
          </a:p>
          <a:p>
            <a:r>
              <a:rPr lang="en-DE" sz="2000" dirty="0">
                <a:solidFill>
                  <a:schemeClr val="bg1"/>
                </a:solidFill>
              </a:rPr>
              <a:t>At the end the weights and biases from different frameworks are compared for consistency.</a:t>
            </a:r>
          </a:p>
          <a:p>
            <a:endParaRPr lang="en-DE" sz="2000" dirty="0">
              <a:solidFill>
                <a:schemeClr val="bg1"/>
              </a:solidFill>
            </a:endParaRPr>
          </a:p>
          <a:p>
            <a:r>
              <a:rPr lang="en-DE" sz="2000" dirty="0">
                <a:solidFill>
                  <a:schemeClr val="bg1"/>
                </a:solidFill>
              </a:rPr>
              <a:t>Both PyTorch and TF.keras were strictly CPU versions.</a:t>
            </a:r>
          </a:p>
          <a:p>
            <a:r>
              <a:rPr lang="en-DE" sz="2000" dirty="0">
                <a:solidFill>
                  <a:schemeClr val="bg1"/>
                </a:solidFill>
              </a:rPr>
              <a:t>All use 32 bit arrays/tensors.</a:t>
            </a:r>
          </a:p>
          <a:p>
            <a:endParaRPr lang="en-DE" sz="20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DE" sz="2000" dirty="0">
              <a:solidFill>
                <a:schemeClr val="bg1"/>
              </a:solidFill>
            </a:endParaRPr>
          </a:p>
          <a:p>
            <a:endParaRPr lang="en-DE" sz="2000" dirty="0">
              <a:solidFill>
                <a:schemeClr val="bg1"/>
              </a:solidFill>
            </a:endParaRPr>
          </a:p>
        </p:txBody>
      </p:sp>
      <p:pic>
        <p:nvPicPr>
          <p:cNvPr id="7" name="Picture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E9BA5E4-F0D3-4A40-B085-1A95C903E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723" y="369913"/>
            <a:ext cx="2415580" cy="278453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87417AF-190E-4D6E-AFA6-7D3E84B0B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1603" y="182859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FF8A3DB9-2163-4144-BDA1-E3C4739344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0715" y="3730267"/>
            <a:ext cx="2784532" cy="278453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0B30ED8-273E-4C07-8568-2FE5CC5C48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5071" y="3543213"/>
            <a:ext cx="3996261" cy="3177496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8AED2E9-79BE-BE46-8BF9-3E6DD0E25903}"/>
              </a:ext>
            </a:extLst>
          </p:cNvPr>
          <p:cNvSpPr txBox="1"/>
          <p:nvPr/>
        </p:nvSpPr>
        <p:spPr>
          <a:xfrm>
            <a:off x="6883025" y="4739845"/>
            <a:ext cx="691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Keras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0ED153-5005-CE41-A880-8C6FFD6DDEA7}"/>
              </a:ext>
            </a:extLst>
          </p:cNvPr>
          <p:cNvSpPr txBox="1"/>
          <p:nvPr/>
        </p:nvSpPr>
        <p:spPr>
          <a:xfrm>
            <a:off x="10618010" y="1796127"/>
            <a:ext cx="918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>
                <a:solidFill>
                  <a:schemeClr val="bg1"/>
                </a:solidFill>
              </a:rPr>
              <a:t>PyTorch</a:t>
            </a:r>
          </a:p>
        </p:txBody>
      </p:sp>
    </p:spTree>
    <p:extLst>
      <p:ext uri="{BB962C8B-B14F-4D97-AF65-F5344CB8AC3E}">
        <p14:creationId xmlns:p14="http://schemas.microsoft.com/office/powerpoint/2010/main" val="4071495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9">
            <a:extLst>
              <a:ext uri="{FF2B5EF4-FFF2-40B4-BE49-F238E27FC236}">
                <a16:creationId xmlns:a16="http://schemas.microsoft.com/office/drawing/2014/main" id="{CEB41C5C-0F34-4DDA-9D7C-5E717F35F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384" y="303591"/>
            <a:ext cx="4334256" cy="589674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8CEF3D-594D-7D42-97E9-C07564660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360" y="640263"/>
            <a:ext cx="3822192" cy="1344975"/>
          </a:xfrm>
        </p:spPr>
        <p:txBody>
          <a:bodyPr>
            <a:normAutofit/>
          </a:bodyPr>
          <a:lstStyle/>
          <a:p>
            <a:r>
              <a:rPr lang="en-DE" sz="3600">
                <a:solidFill>
                  <a:schemeClr val="bg1"/>
                </a:solidFill>
              </a:rPr>
              <a:t>My Implementation</a:t>
            </a:r>
          </a:p>
        </p:txBody>
      </p:sp>
      <p:cxnSp>
        <p:nvCxnSpPr>
          <p:cNvPr id="21" name="Straight Connector 11">
            <a:extLst>
              <a:ext uri="{FF2B5EF4-FFF2-40B4-BE49-F238E27FC236}">
                <a16:creationId xmlns:a16="http://schemas.microsoft.com/office/drawing/2014/main" id="{57E1E5E6-F385-4E9C-B201-BA5BDE5CAD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04088" y="2050687"/>
            <a:ext cx="3685032" cy="0"/>
          </a:xfrm>
          <a:prstGeom prst="line">
            <a:avLst/>
          </a:prstGeom>
          <a:ln w="22225">
            <a:solidFill>
              <a:srgbClr val="E7E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BEF42-DE6B-3247-AE2E-A920F0ADF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610" y="2121763"/>
            <a:ext cx="3822192" cy="3773010"/>
          </a:xfrm>
        </p:spPr>
        <p:txBody>
          <a:bodyPr>
            <a:normAutofit/>
          </a:bodyPr>
          <a:lstStyle/>
          <a:p>
            <a:r>
              <a:rPr lang="en-DE" sz="1900" dirty="0">
                <a:solidFill>
                  <a:schemeClr val="bg1"/>
                </a:solidFill>
              </a:rPr>
              <a:t>Use Numba to JIT compile the activation and loss functions as well as their derivatives.</a:t>
            </a:r>
          </a:p>
          <a:p>
            <a:r>
              <a:rPr lang="en-DE" sz="1900" dirty="0">
                <a:solidFill>
                  <a:schemeClr val="bg1"/>
                </a:solidFill>
              </a:rPr>
              <a:t>Use matrix representation for batches.</a:t>
            </a:r>
          </a:p>
          <a:p>
            <a:r>
              <a:rPr lang="en-DE" sz="1900" dirty="0">
                <a:solidFill>
                  <a:schemeClr val="bg1"/>
                </a:solidFill>
              </a:rPr>
              <a:t>Use opt_einsum for more efficient np.einsum.</a:t>
            </a:r>
          </a:p>
          <a:p>
            <a:r>
              <a:rPr lang="en-DE" sz="1900" dirty="0">
                <a:solidFill>
                  <a:schemeClr val="bg1"/>
                </a:solidFill>
              </a:rPr>
              <a:t>Calculate the paths using opt_einsum expressions.</a:t>
            </a:r>
          </a:p>
          <a:p>
            <a:r>
              <a:rPr lang="en-DE" sz="1900" dirty="0">
                <a:solidFill>
                  <a:schemeClr val="bg1"/>
                </a:solidFill>
              </a:rPr>
              <a:t>Numpy was linked with MKL (probably through PyTorch installation)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3E55714-3A43-564F-980E-6B9DF3405A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0716" y="1331051"/>
            <a:ext cx="6596652" cy="4040448"/>
          </a:xfrm>
          <a:prstGeom prst="rect">
            <a:avLst/>
          </a:prstGeom>
        </p:spPr>
      </p:pic>
      <p:pic>
        <p:nvPicPr>
          <p:cNvPr id="8" name="Picture 7" descr="A picture containing logo&#10;&#10;Description automatically generated">
            <a:extLst>
              <a:ext uri="{FF2B5EF4-FFF2-40B4-BE49-F238E27FC236}">
                <a16:creationId xmlns:a16="http://schemas.microsoft.com/office/drawing/2014/main" id="{7A443BF3-5473-C04A-A887-E546774C1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716" y="5526949"/>
            <a:ext cx="3188371" cy="113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858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E96443-F63E-4E49-9A26-9AB6E8D28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Multi-layered Neural network </a:t>
            </a:r>
          </a:p>
        </p:txBody>
      </p:sp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758CE66B-C7CC-1C4F-8DBF-FA30C9DD07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38600" y="1331381"/>
            <a:ext cx="7188199" cy="305498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29ED8C-A4A7-2344-83EB-255D42087384}"/>
              </a:ext>
            </a:extLst>
          </p:cNvPr>
          <p:cNvSpPr txBox="1"/>
          <p:nvPr/>
        </p:nvSpPr>
        <p:spPr>
          <a:xfrm>
            <a:off x="4038600" y="4884873"/>
            <a:ext cx="7188199" cy="1292090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Activation function: Sigmoid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Loss: MSE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SGD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 err="1"/>
              <a:t>nEpochs</a:t>
            </a:r>
            <a:r>
              <a:rPr lang="en-US" dirty="0"/>
              <a:t> = 10,000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Learning rate = 0.5</a:t>
            </a:r>
          </a:p>
        </p:txBody>
      </p:sp>
    </p:spTree>
    <p:extLst>
      <p:ext uri="{BB962C8B-B14F-4D97-AF65-F5344CB8AC3E}">
        <p14:creationId xmlns:p14="http://schemas.microsoft.com/office/powerpoint/2010/main" val="1215358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5316D-ED2F-4F89-B4B4-8D9240B1A3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D6A79D-6BC9-3741-A10C-9B00FA5B4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DE" sz="2600" dirty="0">
                <a:solidFill>
                  <a:srgbClr val="FFFFFF"/>
                </a:solidFill>
              </a:rPr>
              <a:t>3 hidden layers with varying number of nodes</a:t>
            </a:r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4C954B04-DAB6-EE43-ADC1-6BE5CC80C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5698" y="4586027"/>
            <a:ext cx="4967416" cy="2165437"/>
          </a:xfrm>
        </p:spPr>
      </p:pic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22DBF200-5E54-9744-9ADD-E1C7E657C65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79388000"/>
              </p:ext>
            </p:extLst>
          </p:nvPr>
        </p:nvGraphicFramePr>
        <p:xfrm>
          <a:off x="3597965" y="562484"/>
          <a:ext cx="8299171" cy="2596169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610139">
                  <a:extLst>
                    <a:ext uri="{9D8B030D-6E8A-4147-A177-3AD203B41FA5}">
                      <a16:colId xmlns:a16="http://schemas.microsoft.com/office/drawing/2014/main" val="3387555451"/>
                    </a:ext>
                  </a:extLst>
                </a:gridCol>
                <a:gridCol w="974035">
                  <a:extLst>
                    <a:ext uri="{9D8B030D-6E8A-4147-A177-3AD203B41FA5}">
                      <a16:colId xmlns:a16="http://schemas.microsoft.com/office/drawing/2014/main" val="754117389"/>
                    </a:ext>
                  </a:extLst>
                </a:gridCol>
                <a:gridCol w="785191">
                  <a:extLst>
                    <a:ext uri="{9D8B030D-6E8A-4147-A177-3AD203B41FA5}">
                      <a16:colId xmlns:a16="http://schemas.microsoft.com/office/drawing/2014/main" val="3601965642"/>
                    </a:ext>
                  </a:extLst>
                </a:gridCol>
                <a:gridCol w="809652">
                  <a:extLst>
                    <a:ext uri="{9D8B030D-6E8A-4147-A177-3AD203B41FA5}">
                      <a16:colId xmlns:a16="http://schemas.microsoft.com/office/drawing/2014/main" val="2128066012"/>
                    </a:ext>
                  </a:extLst>
                </a:gridCol>
                <a:gridCol w="833744">
                  <a:extLst>
                    <a:ext uri="{9D8B030D-6E8A-4147-A177-3AD203B41FA5}">
                      <a16:colId xmlns:a16="http://schemas.microsoft.com/office/drawing/2014/main" val="465776798"/>
                    </a:ext>
                  </a:extLst>
                </a:gridCol>
                <a:gridCol w="1095470">
                  <a:extLst>
                    <a:ext uri="{9D8B030D-6E8A-4147-A177-3AD203B41FA5}">
                      <a16:colId xmlns:a16="http://schemas.microsoft.com/office/drawing/2014/main" val="281919622"/>
                    </a:ext>
                  </a:extLst>
                </a:gridCol>
                <a:gridCol w="1095470">
                  <a:extLst>
                    <a:ext uri="{9D8B030D-6E8A-4147-A177-3AD203B41FA5}">
                      <a16:colId xmlns:a16="http://schemas.microsoft.com/office/drawing/2014/main" val="2239837803"/>
                    </a:ext>
                  </a:extLst>
                </a:gridCol>
                <a:gridCol w="1095470">
                  <a:extLst>
                    <a:ext uri="{9D8B030D-6E8A-4147-A177-3AD203B41FA5}">
                      <a16:colId xmlns:a16="http://schemas.microsoft.com/office/drawing/2014/main" val="64983535"/>
                    </a:ext>
                  </a:extLst>
                </a:gridCol>
              </a:tblGrid>
              <a:tr h="381733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Model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No. of params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400" dirty="0"/>
                        <a:t>T</a:t>
                      </a:r>
                      <a:r>
                        <a:rPr lang="en-DE" sz="1400" dirty="0"/>
                        <a:t>f.keras</a:t>
                      </a:r>
                    </a:p>
                    <a:p>
                      <a:pPr algn="ctr"/>
                      <a:r>
                        <a:rPr lang="en-DE" sz="1400" dirty="0"/>
                        <a:t>(600%)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Mine 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Mine 2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PyTorch</a:t>
                      </a:r>
                    </a:p>
                    <a:p>
                      <a:pPr algn="ctr"/>
                      <a:r>
                        <a:rPr lang="en-DE" sz="1400" dirty="0"/>
                        <a:t>(600%)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Mine2/</a:t>
                      </a:r>
                    </a:p>
                    <a:p>
                      <a:pPr algn="ctr"/>
                      <a:r>
                        <a:rPr lang="en-DE" sz="1400" dirty="0"/>
                        <a:t>Keras</a:t>
                      </a:r>
                    </a:p>
                  </a:txBody>
                  <a:tcPr marL="105141" marR="105141" marT="52571" marB="5257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Mine2/</a:t>
                      </a:r>
                    </a:p>
                    <a:p>
                      <a:pPr algn="ctr"/>
                      <a:r>
                        <a:rPr lang="en-DE" sz="1400" dirty="0"/>
                        <a:t>PyTorch</a:t>
                      </a:r>
                    </a:p>
                  </a:txBody>
                  <a:tcPr marL="105141" marR="105141" marT="52571" marB="52571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8690171"/>
                  </a:ext>
                </a:extLst>
              </a:tr>
              <a:tr h="373756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10,10,10,1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261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2.89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6.01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10.2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082629147"/>
                  </a:ext>
                </a:extLst>
              </a:tr>
              <a:tr h="337930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50,50,50,1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5,301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3.79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7.73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226108290"/>
                  </a:ext>
                </a:extLst>
              </a:tr>
              <a:tr h="367748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100,100,100,1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20,601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34.7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3.43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9.74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646269589"/>
                  </a:ext>
                </a:extLst>
              </a:tr>
              <a:tr h="347869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500,500,500,1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503,001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64020894"/>
                  </a:ext>
                </a:extLst>
              </a:tr>
              <a:tr h="318053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1000,1000,1000,1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2,006,001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139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1.02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1.48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04847989"/>
                  </a:ext>
                </a:extLst>
              </a:tr>
              <a:tr h="318053"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2000,2000,2000,1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400" dirty="0"/>
                        <a:t>8,012,001</a:t>
                      </a:r>
                    </a:p>
                  </a:txBody>
                  <a:tcPr marL="105141" marR="105141" marT="52571" marB="52571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1.98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DE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1.76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16400783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FC2BC6E-9FA4-D246-AF8C-FBD05AE6CABF}"/>
              </a:ext>
            </a:extLst>
          </p:cNvPr>
          <p:cNvSpPr txBox="1"/>
          <p:nvPr/>
        </p:nvSpPr>
        <p:spPr>
          <a:xfrm>
            <a:off x="6009991" y="130723"/>
            <a:ext cx="4891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Wall Timings in seconds (4 CPU cores parallelized)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B8FB31-4D30-2F47-BB4B-E60A025C8188}"/>
              </a:ext>
            </a:extLst>
          </p:cNvPr>
          <p:cNvSpPr txBox="1"/>
          <p:nvPr/>
        </p:nvSpPr>
        <p:spPr>
          <a:xfrm>
            <a:off x="2108886" y="5943600"/>
            <a:ext cx="214513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100" dirty="0"/>
              <a:t>MacOS 10.15.4</a:t>
            </a:r>
          </a:p>
          <a:p>
            <a:r>
              <a:rPr lang="en-GB" sz="1100" dirty="0"/>
              <a:t>I</a:t>
            </a:r>
            <a:r>
              <a:rPr lang="en-DE" sz="1100" dirty="0"/>
              <a:t>7 Quad core (6920 HQ) @ 2.9GHz</a:t>
            </a:r>
          </a:p>
          <a:p>
            <a:r>
              <a:rPr lang="en-DE" sz="1100" dirty="0"/>
              <a:t>16 GB LPDDR3 RAM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3AA5E1-7610-1540-8697-8DDE5CF1AFBA}"/>
              </a:ext>
            </a:extLst>
          </p:cNvPr>
          <p:cNvSpPr txBox="1"/>
          <p:nvPr/>
        </p:nvSpPr>
        <p:spPr>
          <a:xfrm>
            <a:off x="10901908" y="3429000"/>
            <a:ext cx="1072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XOR Gate</a:t>
            </a:r>
          </a:p>
        </p:txBody>
      </p:sp>
    </p:spTree>
    <p:extLst>
      <p:ext uri="{BB962C8B-B14F-4D97-AF65-F5344CB8AC3E}">
        <p14:creationId xmlns:p14="http://schemas.microsoft.com/office/powerpoint/2010/main" val="3429540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D6A79D-6BC9-3741-A10C-9B00FA5B4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500"/>
              <a:t>3 hidden layers with varying number of nodes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3AA5E1-7610-1540-8697-8DDE5CF1AFBA}"/>
              </a:ext>
            </a:extLst>
          </p:cNvPr>
          <p:cNvSpPr txBox="1"/>
          <p:nvPr/>
        </p:nvSpPr>
        <p:spPr>
          <a:xfrm>
            <a:off x="5250106" y="586822"/>
            <a:ext cx="610674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XOR Gate</a:t>
            </a:r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4C954B04-DAB6-EE43-ADC1-6BE5CC80C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8781" y="3270059"/>
            <a:ext cx="5523082" cy="2402540"/>
          </a:xfrm>
          <a:prstGeom prst="rect">
            <a:avLst/>
          </a:prstGeom>
        </p:spPr>
      </p:pic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605F733-54DA-4D46-AA5A-10F78BF08B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458" y="2715161"/>
            <a:ext cx="4793186" cy="3512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5805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E65CDE2-194C-4A17-9E3C-017E8A8970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887142-7E68-DD49-8379-1A7A718EA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6" y="712268"/>
            <a:ext cx="10410524" cy="1193533"/>
          </a:xfrm>
        </p:spPr>
        <p:txBody>
          <a:bodyPr>
            <a:normAutofit/>
          </a:bodyPr>
          <a:lstStyle/>
          <a:p>
            <a:r>
              <a:rPr lang="en-DE" dirty="0">
                <a:solidFill>
                  <a:srgbClr val="FFFFFF"/>
                </a:solidFill>
              </a:rPr>
              <a:t>Observations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2AE495E-2AAF-4BC1-87A5-331009D828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F43DF2-4AFA-0240-BBAF-77951F7C7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276" y="2050181"/>
            <a:ext cx="10410524" cy="4126782"/>
          </a:xfrm>
        </p:spPr>
        <p:txBody>
          <a:bodyPr>
            <a:normAutofit/>
          </a:bodyPr>
          <a:lstStyle/>
          <a:p>
            <a:r>
              <a:rPr lang="en-DE" sz="2400" dirty="0">
                <a:solidFill>
                  <a:srgbClr val="FFFFFF"/>
                </a:solidFill>
              </a:rPr>
              <a:t>Although, my implementation starts out faster, it gets overtaken by PyTorch and Tensorflow at around 2M parameters.</a:t>
            </a:r>
          </a:p>
          <a:p>
            <a:r>
              <a:rPr lang="en-DE" sz="2400" dirty="0">
                <a:solidFill>
                  <a:srgbClr val="FFFFFF"/>
                </a:solidFill>
              </a:rPr>
              <a:t>Tensorflow seems to spend around 20 seconds for some overhead task. Probably JIT compiling some code.</a:t>
            </a:r>
          </a:p>
          <a:p>
            <a:r>
              <a:rPr lang="en-DE" sz="2400" dirty="0">
                <a:solidFill>
                  <a:srgbClr val="FFFFFF"/>
                </a:solidFill>
              </a:rPr>
              <a:t>This is why I was faster than TF for smaller networks. </a:t>
            </a:r>
          </a:p>
          <a:p>
            <a:r>
              <a:rPr lang="en-DE" sz="2400" dirty="0">
                <a:solidFill>
                  <a:srgbClr val="FFFFFF"/>
                </a:solidFill>
              </a:rPr>
              <a:t>Both PyTorch and Tensorflow were using around 650% CPU resources on a 4-core 8-thread machine. While my implementations were only using 380%.</a:t>
            </a:r>
          </a:p>
          <a:p>
            <a:r>
              <a:rPr lang="en-DE" sz="2400" dirty="0">
                <a:solidFill>
                  <a:srgbClr val="FFFFFF"/>
                </a:solidFill>
              </a:rPr>
              <a:t>Unfortunately couldn’t modify the num_threads for PyTorch.</a:t>
            </a:r>
          </a:p>
          <a:p>
            <a:r>
              <a:rPr lang="en-DE" sz="2400" dirty="0">
                <a:solidFill>
                  <a:srgbClr val="FFFFFF"/>
                </a:solidFill>
              </a:rPr>
              <a:t>If I used 8 threads for my implementation, the CPU usage was upto 650% but the timings were not improved.</a:t>
            </a:r>
          </a:p>
          <a:p>
            <a:endParaRPr lang="en-DE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386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6A79D-6BC9-3741-A10C-9B00FA5B4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10" y="1487272"/>
            <a:ext cx="2743200" cy="2743200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sz="2600" dirty="0">
                <a:solidFill>
                  <a:srgbClr val="FFFFFF"/>
                </a:solidFill>
              </a:rPr>
              <a:t>Varying no. of</a:t>
            </a:r>
            <a:r>
              <a:rPr lang="en-DE" sz="2600" dirty="0">
                <a:solidFill>
                  <a:srgbClr val="FFFFFF"/>
                </a:solidFill>
              </a:rPr>
              <a:t> hidden layers with </a:t>
            </a:r>
            <a:r>
              <a:rPr lang="en-US" sz="2600" dirty="0">
                <a:solidFill>
                  <a:srgbClr val="FFFFFF"/>
                </a:solidFill>
              </a:rPr>
              <a:t>500</a:t>
            </a:r>
            <a:r>
              <a:rPr lang="en-DE" sz="2600" dirty="0">
                <a:solidFill>
                  <a:srgbClr val="FFFFFF"/>
                </a:solidFill>
              </a:rPr>
              <a:t> nodes</a:t>
            </a:r>
            <a:r>
              <a:rPr lang="en-US" sz="2600" dirty="0">
                <a:solidFill>
                  <a:srgbClr val="FFFFFF"/>
                </a:solidFill>
              </a:rPr>
              <a:t> each</a:t>
            </a:r>
            <a:endParaRPr lang="en-DE" sz="26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 descr="A picture containing text&#10;&#10;Description automatically generated">
            <a:extLst>
              <a:ext uri="{FF2B5EF4-FFF2-40B4-BE49-F238E27FC236}">
                <a16:creationId xmlns:a16="http://schemas.microsoft.com/office/drawing/2014/main" id="{4C954B04-DAB6-EE43-ADC1-6BE5CC80C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15698" y="4586027"/>
            <a:ext cx="4967416" cy="2165437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FC2BC6E-9FA4-D246-AF8C-FBD05AE6CABF}"/>
              </a:ext>
            </a:extLst>
          </p:cNvPr>
          <p:cNvSpPr txBox="1"/>
          <p:nvPr/>
        </p:nvSpPr>
        <p:spPr>
          <a:xfrm>
            <a:off x="6009991" y="130723"/>
            <a:ext cx="4891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Wall Timings in seconds (4 CPU cores parallelized)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B8FB31-4D30-2F47-BB4B-E60A025C8188}"/>
              </a:ext>
            </a:extLst>
          </p:cNvPr>
          <p:cNvSpPr txBox="1"/>
          <p:nvPr/>
        </p:nvSpPr>
        <p:spPr>
          <a:xfrm>
            <a:off x="2108886" y="5943600"/>
            <a:ext cx="214513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sz="1100" dirty="0"/>
              <a:t>MacOS 10.15.4</a:t>
            </a:r>
          </a:p>
          <a:p>
            <a:r>
              <a:rPr lang="en-GB" sz="1100" dirty="0"/>
              <a:t>I</a:t>
            </a:r>
            <a:r>
              <a:rPr lang="en-DE" sz="1100" dirty="0"/>
              <a:t>7 Quad core (6920 HQ) @ 2.9GHz</a:t>
            </a:r>
          </a:p>
          <a:p>
            <a:r>
              <a:rPr lang="en-DE" sz="1100" dirty="0"/>
              <a:t>16 GB LPDDR3 RAM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D3AA5E1-7610-1540-8697-8DDE5CF1AFBA}"/>
              </a:ext>
            </a:extLst>
          </p:cNvPr>
          <p:cNvSpPr txBox="1"/>
          <p:nvPr/>
        </p:nvSpPr>
        <p:spPr>
          <a:xfrm>
            <a:off x="10913245" y="3893080"/>
            <a:ext cx="1072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DE" dirty="0"/>
              <a:t>XOR Gate</a:t>
            </a:r>
          </a:p>
        </p:txBody>
      </p:sp>
      <p:graphicFrame>
        <p:nvGraphicFramePr>
          <p:cNvPr id="13" name="Table 4">
            <a:extLst>
              <a:ext uri="{FF2B5EF4-FFF2-40B4-BE49-F238E27FC236}">
                <a16:creationId xmlns:a16="http://schemas.microsoft.com/office/drawing/2014/main" id="{8671E49A-86F8-4D0A-A4AB-023E925F76B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0258373"/>
              </p:ext>
            </p:extLst>
          </p:nvPr>
        </p:nvGraphicFramePr>
        <p:xfrm>
          <a:off x="3597966" y="562484"/>
          <a:ext cx="7851740" cy="3326655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523332">
                  <a:extLst>
                    <a:ext uri="{9D8B030D-6E8A-4147-A177-3AD203B41FA5}">
                      <a16:colId xmlns:a16="http://schemas.microsoft.com/office/drawing/2014/main" val="3387555451"/>
                    </a:ext>
                  </a:extLst>
                </a:gridCol>
                <a:gridCol w="921522">
                  <a:extLst>
                    <a:ext uri="{9D8B030D-6E8A-4147-A177-3AD203B41FA5}">
                      <a16:colId xmlns:a16="http://schemas.microsoft.com/office/drawing/2014/main" val="754117389"/>
                    </a:ext>
                  </a:extLst>
                </a:gridCol>
                <a:gridCol w="742859">
                  <a:extLst>
                    <a:ext uri="{9D8B030D-6E8A-4147-A177-3AD203B41FA5}">
                      <a16:colId xmlns:a16="http://schemas.microsoft.com/office/drawing/2014/main" val="3601965642"/>
                    </a:ext>
                  </a:extLst>
                </a:gridCol>
                <a:gridCol w="766002">
                  <a:extLst>
                    <a:ext uri="{9D8B030D-6E8A-4147-A177-3AD203B41FA5}">
                      <a16:colId xmlns:a16="http://schemas.microsoft.com/office/drawing/2014/main" val="2128066012"/>
                    </a:ext>
                  </a:extLst>
                </a:gridCol>
                <a:gridCol w="788795">
                  <a:extLst>
                    <a:ext uri="{9D8B030D-6E8A-4147-A177-3AD203B41FA5}">
                      <a16:colId xmlns:a16="http://schemas.microsoft.com/office/drawing/2014/main" val="465776798"/>
                    </a:ext>
                  </a:extLst>
                </a:gridCol>
                <a:gridCol w="1036410">
                  <a:extLst>
                    <a:ext uri="{9D8B030D-6E8A-4147-A177-3AD203B41FA5}">
                      <a16:colId xmlns:a16="http://schemas.microsoft.com/office/drawing/2014/main" val="281919622"/>
                    </a:ext>
                  </a:extLst>
                </a:gridCol>
                <a:gridCol w="1036410">
                  <a:extLst>
                    <a:ext uri="{9D8B030D-6E8A-4147-A177-3AD203B41FA5}">
                      <a16:colId xmlns:a16="http://schemas.microsoft.com/office/drawing/2014/main" val="2239837803"/>
                    </a:ext>
                  </a:extLst>
                </a:gridCol>
                <a:gridCol w="1036410">
                  <a:extLst>
                    <a:ext uri="{9D8B030D-6E8A-4147-A177-3AD203B41FA5}">
                      <a16:colId xmlns:a16="http://schemas.microsoft.com/office/drawing/2014/main" val="64983535"/>
                    </a:ext>
                  </a:extLst>
                </a:gridCol>
              </a:tblGrid>
              <a:tr h="7223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Model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No. of params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Tf.keras</a:t>
                      </a:r>
                    </a:p>
                    <a:p>
                      <a:pPr algn="ctr" rtl="0" fontAlgn="ctr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600%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Mine 1</a:t>
                      </a:r>
                    </a:p>
                    <a:p>
                      <a:pPr algn="ctr" rtl="0" fontAlgn="ctr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100%%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Mine 2</a:t>
                      </a:r>
                    </a:p>
                    <a:p>
                      <a:pPr algn="ctr" rtl="0" fontAlgn="ctr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100%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PyTorch</a:t>
                      </a:r>
                    </a:p>
                    <a:p>
                      <a:pPr algn="ctr" rtl="0" fontAlgn="ctr"/>
                      <a:r>
                        <a:rPr lang="en-US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600%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300" dirty="0">
                          <a:latin typeface="+mn-lt"/>
                        </a:rPr>
                        <a:t>Mine2/</a:t>
                      </a:r>
                    </a:p>
                    <a:p>
                      <a:pPr algn="ctr"/>
                      <a:r>
                        <a:rPr lang="en-DE" sz="1300" dirty="0">
                          <a:latin typeface="+mn-lt"/>
                        </a:rPr>
                        <a:t>Keras</a:t>
                      </a:r>
                    </a:p>
                  </a:txBody>
                  <a:tcPr marL="99473" marR="99473" marT="49737" marB="4973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DE" sz="1300" dirty="0">
                          <a:latin typeface="+mn-lt"/>
                        </a:rPr>
                        <a:t>Mine2/</a:t>
                      </a:r>
                    </a:p>
                    <a:p>
                      <a:pPr algn="ctr"/>
                      <a:r>
                        <a:rPr lang="en-DE" sz="1300" dirty="0">
                          <a:latin typeface="+mn-lt"/>
                        </a:rPr>
                        <a:t>PyTorch</a:t>
                      </a:r>
                    </a:p>
                  </a:txBody>
                  <a:tcPr marL="99473" marR="99473" marT="49737" marB="49737" anchor="ctr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8690171"/>
                  </a:ext>
                </a:extLst>
              </a:tr>
              <a:tr h="36115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500,1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2,001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19.9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1.57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2.6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3.67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0.13065327</a:t>
                      </a:r>
                    </a:p>
                  </a:txBody>
                  <a:tcPr marL="3605" marR="3605" marT="36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0.70844687</a:t>
                      </a:r>
                    </a:p>
                  </a:txBody>
                  <a:tcPr marL="3605" marR="3605" marT="3605" marB="0"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4507861"/>
                  </a:ext>
                </a:extLst>
              </a:tr>
              <a:tr h="353606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500,500,1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252,501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39.4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11.8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11.6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0.29441624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1.16</a:t>
                      </a:r>
                    </a:p>
                  </a:txBody>
                  <a:tcPr marL="3605" marR="3605" marT="3605" marB="0" anchor="ctr"/>
                </a:tc>
                <a:extLst>
                  <a:ext uri="{0D108BD9-81ED-4DB2-BD59-A6C34878D82A}">
                    <a16:rowId xmlns:a16="http://schemas.microsoft.com/office/drawing/2014/main" val="2082629147"/>
                  </a:ext>
                </a:extLst>
              </a:tr>
              <a:tr h="319711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500,500,500,1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503,001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48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32.6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29.8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22.4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0.62083333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1.33035714</a:t>
                      </a:r>
                    </a:p>
                  </a:txBody>
                  <a:tcPr marL="3605" marR="3605" marT="3605" marB="0" anchor="ctr"/>
                </a:tc>
                <a:extLst>
                  <a:ext uri="{0D108BD9-81ED-4DB2-BD59-A6C34878D82A}">
                    <a16:rowId xmlns:a16="http://schemas.microsoft.com/office/drawing/2014/main" val="2226108290"/>
                  </a:ext>
                </a:extLst>
              </a:tr>
              <a:tr h="34792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500,500,500,500,1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753,501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55.1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42.8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37.5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30.2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0.68058076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1.24172185</a:t>
                      </a:r>
                    </a:p>
                  </a:txBody>
                  <a:tcPr marL="3605" marR="3605" marT="3605" marB="0" anchor="ctr"/>
                </a:tc>
                <a:extLst>
                  <a:ext uri="{0D108BD9-81ED-4DB2-BD59-A6C34878D82A}">
                    <a16:rowId xmlns:a16="http://schemas.microsoft.com/office/drawing/2014/main" val="1646269589"/>
                  </a:ext>
                </a:extLst>
              </a:tr>
              <a:tr h="4073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500,500,500,500,500,1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1,004,001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67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43.9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46.4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0.65522388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0.94612069</a:t>
                      </a:r>
                    </a:p>
                  </a:txBody>
                  <a:tcPr marL="3605" marR="3605" marT="3605" marB="0" anchor="ctr"/>
                </a:tc>
                <a:extLst>
                  <a:ext uri="{0D108BD9-81ED-4DB2-BD59-A6C34878D82A}">
                    <a16:rowId xmlns:a16="http://schemas.microsoft.com/office/drawing/2014/main" val="2164020894"/>
                  </a:ext>
                </a:extLst>
              </a:tr>
              <a:tr h="4073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500,500,500,500,500,500,1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1,254,501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68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62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51.4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60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0.75588235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0.85666667</a:t>
                      </a:r>
                    </a:p>
                  </a:txBody>
                  <a:tcPr marL="3605" marR="3605" marT="3605" marB="0" anchor="ctr"/>
                </a:tc>
                <a:extLst>
                  <a:ext uri="{0D108BD9-81ED-4DB2-BD59-A6C34878D82A}">
                    <a16:rowId xmlns:a16="http://schemas.microsoft.com/office/drawing/2014/main" val="1204847989"/>
                  </a:ext>
                </a:extLst>
              </a:tr>
              <a:tr h="407319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500,500,500,500,500,500,500,1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1,505,001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76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71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60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64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0.78947368</a:t>
                      </a:r>
                    </a:p>
                  </a:txBody>
                  <a:tcPr marL="3605" marR="3605" marT="360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0.9375</a:t>
                      </a:r>
                    </a:p>
                  </a:txBody>
                  <a:tcPr marL="3605" marR="3605" marT="3605" marB="0" anchor="ctr"/>
                </a:tc>
                <a:extLst>
                  <a:ext uri="{0D108BD9-81ED-4DB2-BD59-A6C34878D82A}">
                    <a16:rowId xmlns:a16="http://schemas.microsoft.com/office/drawing/2014/main" val="4164007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0979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744</Words>
  <Application>Microsoft Office PowerPoint</Application>
  <PresentationFormat>Widescreen</PresentationFormat>
  <Paragraphs>265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Trebuchet MS</vt:lpstr>
      <vt:lpstr>Office Theme</vt:lpstr>
      <vt:lpstr>Performance benchmark  </vt:lpstr>
      <vt:lpstr>Simulating logic gates</vt:lpstr>
      <vt:lpstr>Benchmark process</vt:lpstr>
      <vt:lpstr>My Implementation</vt:lpstr>
      <vt:lpstr>Multi-layered Neural network </vt:lpstr>
      <vt:lpstr>3 hidden layers with varying number of nodes</vt:lpstr>
      <vt:lpstr>3 hidden layers with varying number of nodes</vt:lpstr>
      <vt:lpstr>Observations</vt:lpstr>
      <vt:lpstr>Varying no. of hidden layers with 500 nodes each</vt:lpstr>
      <vt:lpstr>Varying no. of hidden layers with 500 nodes each</vt:lpstr>
      <vt:lpstr>Digit classification MNIST</vt:lpstr>
      <vt:lpstr>Multi-layered Neural network </vt:lpstr>
      <vt:lpstr>3 hidden layers with varying number of nodes</vt:lpstr>
      <vt:lpstr>Thoughts on parallelization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benchmark  My Implementation,  Tensorflow.Keras  &amp; PyTorch</dc:title>
  <dc:creator>manas.sharma</dc:creator>
  <cp:lastModifiedBy>manas.sharma</cp:lastModifiedBy>
  <cp:revision>67</cp:revision>
  <dcterms:created xsi:type="dcterms:W3CDTF">2021-12-07T15:41:50Z</dcterms:created>
  <dcterms:modified xsi:type="dcterms:W3CDTF">2021-12-29T12:49:44Z</dcterms:modified>
</cp:coreProperties>
</file>

<file path=docProps/thumbnail.jpeg>
</file>